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58" r:id="rId2"/>
    <p:sldId id="257" r:id="rId3"/>
    <p:sldId id="262" r:id="rId4"/>
    <p:sldId id="325" r:id="rId5"/>
    <p:sldId id="326" r:id="rId6"/>
    <p:sldId id="327" r:id="rId7"/>
    <p:sldId id="329" r:id="rId8"/>
    <p:sldId id="338" r:id="rId9"/>
    <p:sldId id="328" r:id="rId10"/>
    <p:sldId id="339" r:id="rId11"/>
    <p:sldId id="340" r:id="rId12"/>
    <p:sldId id="330" r:id="rId13"/>
    <p:sldId id="341" r:id="rId14"/>
    <p:sldId id="342" r:id="rId15"/>
    <p:sldId id="33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31" r:id="rId28"/>
    <p:sldId id="336" r:id="rId29"/>
    <p:sldId id="323" r:id="rId30"/>
    <p:sldId id="335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8" r:id="rId46"/>
  </p:sldIdLst>
  <p:sldSz cx="9144000" cy="6858000" type="screen4x3"/>
  <p:notesSz cx="6858000" cy="9144000"/>
  <p:embeddedFontLst>
    <p:embeddedFont>
      <p:font typeface="나눔스퀘어 ExtraBold" panose="020B0600000101010101" pitchFamily="50" charset="-127"/>
      <p:bold r:id="rId48"/>
    </p:embeddedFont>
    <p:embeddedFont>
      <p:font typeface="나눔스퀘어 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스퀘어" panose="020B0600000101010101" pitchFamily="50" charset="-127"/>
      <p:regular r:id="rId5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B9D"/>
    <a:srgbClr val="DB9851"/>
    <a:srgbClr val="B87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>
      <p:cViewPr varScale="1">
        <p:scale>
          <a:sx n="83" d="100"/>
          <a:sy n="83" d="100"/>
        </p:scale>
        <p:origin x="152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1CAA3-E968-48E2-B89E-F8E89B05E1E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713-4A2F-4336-BB6D-401F9786A3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기사참조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https://www.edaily.co.kr/news/read?newsId=02584646625932592&amp;mediaCodeNo=257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21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4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0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81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07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4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1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066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14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68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7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532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98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47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20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2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79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933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2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05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0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79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171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83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713-4A2F-4336-BB6D-401F9786A3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7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31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624908-7912-4F88-9126-257C051E939D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4BF5A9-711D-4757-91B1-455FB2FA39D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9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B726A3-D766-423C-93CE-65BC8223CCD6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1337B4-9476-46D1-9EE5-FBB3BD63B15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99D52-1D21-48DC-A058-A526997B8770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B2A2A0-B747-4EF3-918B-17196424050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3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>
            <a:fillRect/>
          </a:stretch>
        </p:blipFill>
        <p:spPr bwMode="auto">
          <a:xfrm>
            <a:off x="0" y="11113"/>
            <a:ext cx="9144000" cy="471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2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209F3C-BEF3-4EEF-BB9E-8E2B6F6B98C3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CA3A1D-1BD1-4F14-9579-CCB8869EF65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43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37953C-577D-4AB8-AC78-EC03BB0ECEEA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ACD97-CB95-4843-9DA9-8FA708E01DF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11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09E723-5B8F-4AEF-9E61-A75872868C16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99DBC-E489-4191-9339-9083E933CEB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8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3A200C-E375-4358-B29E-A2A15851F71F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1CC7A-C870-4E0E-95AA-B0A8C623E4F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9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DD6561-231E-436B-8C10-CF6FE0E1E6DB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ACB363-182E-4E99-8171-C3599AF6A7A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7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F92BF9-9830-440E-8B2F-E4D3613F2CCF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F15E6-8E33-4E6D-99AE-6CC6F93D469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1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fld id="{8C027412-3381-43B7-AA1F-D60FB05E727B}" type="datetimeFigureOut">
              <a:rPr lang="ko-KR" altLang="en-US"/>
              <a:pPr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</a:defRPr>
            </a:lvl1pPr>
          </a:lstStyle>
          <a:p>
            <a:fld id="{5511DAF0-984F-4002-9C43-85B692941772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10" r:id="rId2"/>
    <p:sldLayoutId id="2147483822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panose="020B0503020000020004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3" b="19868"/>
          <a:stretch>
            <a:fillRect/>
          </a:stretch>
        </p:blipFill>
        <p:spPr bwMode="auto">
          <a:xfrm>
            <a:off x="0" y="2133600"/>
            <a:ext cx="9144000" cy="473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3848" y="1580599"/>
            <a:ext cx="7848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코로나와 </a:t>
            </a:r>
            <a:r>
              <a:rPr lang="ko-KR" altLang="en-US" sz="3600" b="1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호텔업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 상관관계 </a:t>
            </a:r>
            <a:endParaRPr lang="en-US" altLang="ko-KR" sz="3600" b="1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3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분석 시스템 구축 완료 보고</a:t>
            </a:r>
            <a:endParaRPr lang="ko-KR" altLang="en-US" sz="3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9744" y="6539110"/>
            <a:ext cx="1800200" cy="31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- 2021. 06. 11 –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2987824" y="827590"/>
            <a:ext cx="2799471" cy="753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143989"/>
              </p:ext>
            </p:extLst>
          </p:nvPr>
        </p:nvGraphicFramePr>
        <p:xfrm>
          <a:off x="3231" y="1556792"/>
          <a:ext cx="9130284" cy="45966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4607">
                  <a:extLst>
                    <a:ext uri="{9D8B030D-6E8A-4147-A177-3AD203B41FA5}">
                      <a16:colId xmlns:a16="http://schemas.microsoft.com/office/drawing/2014/main" val="2527604039"/>
                    </a:ext>
                  </a:extLst>
                </a:gridCol>
                <a:gridCol w="3463638">
                  <a:extLst>
                    <a:ext uri="{9D8B030D-6E8A-4147-A177-3AD203B41FA5}">
                      <a16:colId xmlns:a16="http://schemas.microsoft.com/office/drawing/2014/main" val="95653463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21910114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7022664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56272988"/>
                    </a:ext>
                  </a:extLst>
                </a:gridCol>
                <a:gridCol w="1619671">
                  <a:extLst>
                    <a:ext uri="{9D8B030D-6E8A-4147-A177-3AD203B41FA5}">
                      <a16:colId xmlns:a16="http://schemas.microsoft.com/office/drawing/2014/main" val="3913553672"/>
                    </a:ext>
                  </a:extLst>
                </a:gridCol>
              </a:tblGrid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데이터명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데이터소스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데이터유형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접속경로</a:t>
                      </a:r>
                      <a:r>
                        <a:rPr lang="en-US" altLang="ko-KR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URL)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93868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규모별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2016-2019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고용 노동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https://bit.ly/3eGS3Nm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3860024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·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규모별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https://bit.ly/3eN29wm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78019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국민여행조사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국내여행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한국관광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https://bit.ly/36QBQRz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7639833"/>
                  </a:ext>
                </a:extLst>
              </a:tr>
              <a:tr h="3265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_20210520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https://bit.ly/3wYMlMY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4294019"/>
                  </a:ext>
                </a:extLst>
              </a:tr>
              <a:tr h="3265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한국수력원자력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)_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유연근무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공공데이터활용지원센터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유연근무현황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CSV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https://bit.ly/3eM2BL5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5215361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fulldata_03_11_03_P_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행정안전부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https://bit.ly/3hSRJgt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380868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신라호텔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객실점유율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호텔신라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자료실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https://bit.ly/3wSlLFq</a:t>
                      </a:r>
                    </a:p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https://bit.ly/3BtfKmb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6892920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재무제표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DART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재무제표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http://dart.fss.or.kr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2261449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행정안전부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https://bit.ly/3iyRAy4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1979697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- 2020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광역지자체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이동자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한국관광 데이터랩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https://bit.ly/2W504Fn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137983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구직급여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_20210520104002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국가통계포털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구직급여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</a:t>
                      </a:r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kosis.kr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423150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1/4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 연간 지출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가계동향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조사 결과 평가표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https://bit.ly/3rsX5SH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8113628"/>
                  </a:ext>
                </a:extLst>
              </a:tr>
              <a:tr h="43137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제주도입도객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(2019~2021)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 특별 자치도 관광협회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https://bit.ly/3wSvKe1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7528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데이터 내역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29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31875"/>
              </p:ext>
            </p:extLst>
          </p:nvPr>
        </p:nvGraphicFramePr>
        <p:xfrm>
          <a:off x="0" y="1556792"/>
          <a:ext cx="9130285" cy="44741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34607">
                  <a:extLst>
                    <a:ext uri="{9D8B030D-6E8A-4147-A177-3AD203B41FA5}">
                      <a16:colId xmlns:a16="http://schemas.microsoft.com/office/drawing/2014/main" val="2527604039"/>
                    </a:ext>
                  </a:extLst>
                </a:gridCol>
                <a:gridCol w="3175607">
                  <a:extLst>
                    <a:ext uri="{9D8B030D-6E8A-4147-A177-3AD203B41FA5}">
                      <a16:colId xmlns:a16="http://schemas.microsoft.com/office/drawing/2014/main" val="95653463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21910114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7022664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56272988"/>
                    </a:ext>
                  </a:extLst>
                </a:gridCol>
                <a:gridCol w="1763687">
                  <a:extLst>
                    <a:ext uri="{9D8B030D-6E8A-4147-A177-3AD203B41FA5}">
                      <a16:colId xmlns:a16="http://schemas.microsoft.com/office/drawing/2014/main" val="3913553672"/>
                    </a:ext>
                  </a:extLst>
                </a:gridCol>
              </a:tblGrid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데이터명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데이터소스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데이터유형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접속경로</a:t>
                      </a:r>
                      <a:r>
                        <a:rPr lang="en-US" altLang="ko-KR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URL)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93868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전국기온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2021.04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기상청 기상자료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개방포털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https://bit.ly/3iDYS3y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3860024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보건복지부 코로나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도발생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https://bit.ly/2WaZHcz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78019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인천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 호텔 매출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https://bit.ly/3wYuxSv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7639833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DT_0047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보건복지부 코로나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감염 현황</a:t>
                      </a: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https://bit.ly/36TQMye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4294019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보건복지부 코로나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감염 현황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https://bit.ly/2UGEdDM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5215361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DT_0050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기상청 서울 평균기온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일자료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조회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https://bit.ly/3y3zI4M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3808686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DT_0051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인천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 객실단가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https://bit.ly/3kGYNPf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6892920"/>
                  </a:ext>
                </a:extLst>
              </a:tr>
              <a:tr h="49544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DT_0052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2019-2021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숙박일수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숙박인원 통계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아고다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호텔스닷컴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네이버예약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https://agoda.com</a:t>
                      </a:r>
                    </a:p>
                    <a:p>
                      <a:pPr algn="l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https://hotels.com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https://booking.naver.com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26144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데이터 내역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10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내역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894584"/>
              </p:ext>
            </p:extLst>
          </p:nvPr>
        </p:nvGraphicFramePr>
        <p:xfrm>
          <a:off x="53722" y="1473364"/>
          <a:ext cx="9071449" cy="461993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55046">
                  <a:extLst>
                    <a:ext uri="{9D8B030D-6E8A-4147-A177-3AD203B41FA5}">
                      <a16:colId xmlns:a16="http://schemas.microsoft.com/office/drawing/2014/main" val="3202262534"/>
                    </a:ext>
                  </a:extLst>
                </a:gridCol>
                <a:gridCol w="808767">
                  <a:extLst>
                    <a:ext uri="{9D8B030D-6E8A-4147-A177-3AD203B41FA5}">
                      <a16:colId xmlns:a16="http://schemas.microsoft.com/office/drawing/2014/main" val="153066901"/>
                    </a:ext>
                  </a:extLst>
                </a:gridCol>
                <a:gridCol w="1927537">
                  <a:extLst>
                    <a:ext uri="{9D8B030D-6E8A-4147-A177-3AD203B41FA5}">
                      <a16:colId xmlns:a16="http://schemas.microsoft.com/office/drawing/2014/main" val="910482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2281325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06674109"/>
                    </a:ext>
                  </a:extLst>
                </a:gridCol>
                <a:gridCol w="866520">
                  <a:extLst>
                    <a:ext uri="{9D8B030D-6E8A-4147-A177-3AD203B41FA5}">
                      <a16:colId xmlns:a16="http://schemas.microsoft.com/office/drawing/2014/main" val="2491726450"/>
                    </a:ext>
                  </a:extLst>
                </a:gridCol>
                <a:gridCol w="141593">
                  <a:extLst>
                    <a:ext uri="{9D8B030D-6E8A-4147-A177-3AD203B41FA5}">
                      <a16:colId xmlns:a16="http://schemas.microsoft.com/office/drawing/2014/main" val="859797730"/>
                    </a:ext>
                  </a:extLst>
                </a:gridCol>
                <a:gridCol w="823825">
                  <a:extLst>
                    <a:ext uri="{9D8B030D-6E8A-4147-A177-3AD203B41FA5}">
                      <a16:colId xmlns:a16="http://schemas.microsoft.com/office/drawing/2014/main" val="31489222"/>
                    </a:ext>
                  </a:extLst>
                </a:gridCol>
                <a:gridCol w="823825">
                  <a:extLst>
                    <a:ext uri="{9D8B030D-6E8A-4147-A177-3AD203B41FA5}">
                      <a16:colId xmlns:a16="http://schemas.microsoft.com/office/drawing/2014/main" val="359405021"/>
                    </a:ext>
                  </a:extLst>
                </a:gridCol>
              </a:tblGrid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I1E4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5921" marR="5921" marT="5921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JEMY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16721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데이터 분석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  <a:endParaRPr lang="en-GB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2021-06-10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867324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주제영역명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391097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8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마스터데이터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tb_m_age_gender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통합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통합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14997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tb_m_location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입지유형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상업지역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관광지역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사무지역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주거지역 입지유형 마스터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46738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tb_m_occupation_lodge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숙박업소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숙박업소종사자수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564229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tb_m_daily_case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 항목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 항목 마스터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852288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tb_m_work_sel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기존의 출퇴근형태와 코로나이후 재택근무 상승량 비교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76872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tb_m_trip_sel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외국인여행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개별여행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부분패키지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패키지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004165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tb_m_in_nat_purpose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 목적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 목적 마스터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150070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tb_m_hotel_class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등급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등급 구분 마스터데이터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67196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tb_m_industry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산업유형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산업유형 마스터 데이터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299416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tb_m_hotel_name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01447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tb_m_sales_type_sel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매출형태구분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형태 </a:t>
                      </a:r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면세점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식음료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76724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tb_m_guest_num_type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 시 인원구성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593987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tb_m_lodge_type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숙박유형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숙박유형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마스터 데이터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979577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tb_m_nation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325574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tb_m_local_foreign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345095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tb_m_date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74954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tb_m_in_route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공항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항만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79374"/>
                  </a:ext>
                </a:extLst>
              </a:tr>
              <a:tr h="21999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tb_m_inout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75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37871"/>
              </p:ext>
            </p:extLst>
          </p:nvPr>
        </p:nvGraphicFramePr>
        <p:xfrm>
          <a:off x="14351" y="1464693"/>
          <a:ext cx="9126775" cy="47726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48679">
                  <a:extLst>
                    <a:ext uri="{9D8B030D-6E8A-4147-A177-3AD203B41FA5}">
                      <a16:colId xmlns:a16="http://schemas.microsoft.com/office/drawing/2014/main" val="3202262534"/>
                    </a:ext>
                  </a:extLst>
                </a:gridCol>
                <a:gridCol w="928864">
                  <a:extLst>
                    <a:ext uri="{9D8B030D-6E8A-4147-A177-3AD203B41FA5}">
                      <a16:colId xmlns:a16="http://schemas.microsoft.com/office/drawing/2014/main" val="153066901"/>
                    </a:ext>
                  </a:extLst>
                </a:gridCol>
                <a:gridCol w="1817922">
                  <a:extLst>
                    <a:ext uri="{9D8B030D-6E8A-4147-A177-3AD203B41FA5}">
                      <a16:colId xmlns:a16="http://schemas.microsoft.com/office/drawing/2014/main" val="876818865"/>
                    </a:ext>
                  </a:extLst>
                </a:gridCol>
                <a:gridCol w="2352826">
                  <a:extLst>
                    <a:ext uri="{9D8B030D-6E8A-4147-A177-3AD203B41FA5}">
                      <a16:colId xmlns:a16="http://schemas.microsoft.com/office/drawing/2014/main" val="422813250"/>
                    </a:ext>
                  </a:extLst>
                </a:gridCol>
                <a:gridCol w="3578484">
                  <a:extLst>
                    <a:ext uri="{9D8B030D-6E8A-4147-A177-3AD203B41FA5}">
                      <a16:colId xmlns:a16="http://schemas.microsoft.com/office/drawing/2014/main" val="106674109"/>
                    </a:ext>
                  </a:extLst>
                </a:gridCol>
              </a:tblGrid>
              <a:tr h="2243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주제영역명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39109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마스터데이터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tb_m_area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4951499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546738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564229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tb_m_covid_def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확진 유무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확진 유무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8852288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tb_m_covid_death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사망 유무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사망 유무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376872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tb_m_in_purpose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8004165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tb_tourism_profit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분기별 관광수지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관광지출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7150070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tb_occupation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~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규모별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16~19,20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2016~2020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숙박업소 종사자수 확인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5267196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tb_local_gov_visit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광역지자체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방문자수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내지인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외지인 방문자 수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6299416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tb_lodge_industry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영업상태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폐업일자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우편번호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업태구분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여관업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사업장명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210144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tb_local_trip_fm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국민여행조사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국내여행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날짜별 인원 구성에 따른 숙박유형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9976724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(2016~2020)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시기별 입국 인원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성장률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359398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tb_in_foreign_tokorea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방한 외래 관광객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(16~21.2Q)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방한 외래 관광객 인원수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197957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tb_inout_people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출입국자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출입국자 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0325574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tb_in_tojeju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입도객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입도객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방식별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345095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tb_in_nat_purpose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국적별 입국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상공용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 입국자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구성비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3474954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tb_temp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전국기온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2019~2021 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월까지 월별 평균기온 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1979374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tb_m_point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날씨 관측 지점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날씨관측지점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(ex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00548188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tb_w_covid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전세계 코로나 데이터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전세계의 코로나데이터 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85556777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tb_covid_def_age_gender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연령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연령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2392274"/>
                  </a:ext>
                </a:extLst>
              </a:tr>
              <a:tr h="21658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tb_w_move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전세계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(apple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2020-01-13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일을 기준으로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운송수단별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비교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9752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93917"/>
              </p:ext>
            </p:extLst>
          </p:nvPr>
        </p:nvGraphicFramePr>
        <p:xfrm>
          <a:off x="26105" y="1464686"/>
          <a:ext cx="9117895" cy="43405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08455">
                  <a:extLst>
                    <a:ext uri="{9D8B030D-6E8A-4147-A177-3AD203B41FA5}">
                      <a16:colId xmlns:a16="http://schemas.microsoft.com/office/drawing/2014/main" val="3202262534"/>
                    </a:ext>
                  </a:extLst>
                </a:gridCol>
                <a:gridCol w="825072">
                  <a:extLst>
                    <a:ext uri="{9D8B030D-6E8A-4147-A177-3AD203B41FA5}">
                      <a16:colId xmlns:a16="http://schemas.microsoft.com/office/drawing/2014/main" val="15353825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87681886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422813250"/>
                    </a:ext>
                  </a:extLst>
                </a:gridCol>
                <a:gridCol w="3779912">
                  <a:extLst>
                    <a:ext uri="{9D8B030D-6E8A-4147-A177-3AD203B41FA5}">
                      <a16:colId xmlns:a16="http://schemas.microsoft.com/office/drawing/2014/main" val="106674109"/>
                    </a:ext>
                  </a:extLst>
                </a:gridCol>
              </a:tblGrid>
              <a:tr h="24330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주제영역명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테이블설명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921" marR="5921" marT="592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39109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tb_credit_card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월간 산업별 신용카드 사용량</a:t>
                      </a: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산업별 신용카드 사용량을 통해 코로나 전후 숙박업 지출현황 비교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4951499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tb_people_move_place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입지유형 기준 인구 이동량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동안 국내 이동량 비교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546738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성별 기준 인구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동안 국내 이동량 비교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7564229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나이 기준 인구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동안 국내 이동량 비교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78852288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tb_city_covid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도별 코로나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시도별 코로나 확진자 현황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24376872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45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tb_house_trend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가계동향조사표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2010~2020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전국가구 가계지출 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8004165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tb_daily_change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이후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코로나이후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7150070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47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tb_nuclear_work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한수원 유연근무 현황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2018~2021 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 까지 유연근무제 현황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5267196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48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tb_nuclear_work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관광숙박업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6299416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49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tb_ben_applicant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산업별 구직급여 신청자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분기별 구직급여 신청자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숙박음식업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위주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210144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tb_hotel_financial_statements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재무재표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호텔당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영업이익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매출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09976724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51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tb_hotel_sales_type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세부매출형태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세부매출형태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359398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52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tb_hotel_sales_detail_by_area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신라호텔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세부 매출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분기별 지역별 객실 점유율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영업이익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31979577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53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tb_info_guest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투숙객 정보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투숙 건수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60325574"/>
                  </a:ext>
                </a:extLst>
              </a:tr>
              <a:tr h="273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tb_hotel_room_rate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객실단가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현황</a:t>
                      </a: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신라호텔 지역별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객실단가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현황</a:t>
                      </a: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34509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19863"/>
              </p:ext>
            </p:extLst>
          </p:nvPr>
        </p:nvGraphicFramePr>
        <p:xfrm>
          <a:off x="683568" y="1215691"/>
          <a:ext cx="7776863" cy="52261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69971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757040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71119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861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69658">
                <a:tc rowSpan="29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tb_w_covid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iso_code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829601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total_def_p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 수 누적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160158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new_def_p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 확진자 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680429335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total_death_p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사망자 수 누적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046479032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new_death_p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 사망자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2861068477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repro_rate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재생산율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069164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icu_patient_p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중환자 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117160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hosp_patient_p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입원 환자 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163501710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new_test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 검사량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4188909140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total_test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누적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검사량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123803705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posi_rate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양성률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548728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total_vac_p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백신 누적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36236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vac1_p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백신 누적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4140833740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vac2_p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백신 누적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938360351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new_vac_p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 백신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324088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stringency_index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엄격성지수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324375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649963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pop_density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u="none" strike="noStrike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887016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median_age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중위연령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4153786371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older_65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 이상 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029645897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gdp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GDP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2376933708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poverty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빈곤율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2770014669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diabete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당뇨병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유행률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2847802047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f_smoke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여성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흡연율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680420014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m_smoke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남성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흡연율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1469188304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public_sanitation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공중위생시설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확충률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196070253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life_expect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기대수명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149623007"/>
                  </a:ext>
                </a:extLst>
              </a:tr>
              <a:tr h="1696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human_dev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인간개발지수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03" marR="6003" marT="6003" marB="0" anchor="ctr"/>
                </a:tc>
                <a:extLst>
                  <a:ext uri="{0D108BD9-81ED-4DB2-BD59-A6C34878D82A}">
                    <a16:rowId xmlns:a16="http://schemas.microsoft.com/office/drawing/2014/main" val="306125128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3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67675"/>
              </p:ext>
            </p:extLst>
          </p:nvPr>
        </p:nvGraphicFramePr>
        <p:xfrm>
          <a:off x="683568" y="1459170"/>
          <a:ext cx="7776863" cy="4191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53914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tb_temp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0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  <a:r>
                        <a:rPr lang="en-US" altLang="ko-KR" sz="10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check_point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관측지점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숫자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temp_avg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평균기온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tb_m_point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check_point_id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관측지점</a:t>
                      </a:r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check_point_name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관측지점명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tb_seoul_covid_def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def_num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 번호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tb_m_vac_step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vac_step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백신 접종 차수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vac_step_text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접종차수명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tb_m_age_gender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구분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age_gender_sel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tb_seoul_covid_vac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백신접종일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total_order_p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접종대상자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order1_p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당일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total_order1_p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누계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order1_per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order2_p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당일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total_order2_p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누계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order2_per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3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25780"/>
              </p:ext>
            </p:extLst>
          </p:nvPr>
        </p:nvGraphicFramePr>
        <p:xfrm>
          <a:off x="467544" y="1484784"/>
          <a:ext cx="8064896" cy="45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121369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5367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74491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tb_covid_def_age_gender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구분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 확진자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death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당일 사망자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누적 확진자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death_p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누적 사망자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deathrate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사망률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critical_rate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치명률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tb_w_move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iso_code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07988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trans_type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운송수단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42546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move_measure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move_measure)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680112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tb_people_move_place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place_type_id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입지유형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17392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88783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p_move_rate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증감률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534263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tb_people_move_gender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87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p_move_rate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증감률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tb_people_move_age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p_move_rate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 이동량 증감률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tb_m_location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place_type_id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입지유형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place_type_sel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입지유형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7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996210"/>
              </p:ext>
            </p:extLst>
          </p:nvPr>
        </p:nvGraphicFramePr>
        <p:xfrm>
          <a:off x="683568" y="1215691"/>
          <a:ext cx="7776863" cy="45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251830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tb_city_covid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def_increase_rate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전일대비 증감률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death_p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사망자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rowSpan="16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tb_house_trend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housebud_expen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가계지출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consume_expen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소비지출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grocery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식료품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smoke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주류담배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clothes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의류신발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주거수도광열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goods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가정용품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health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traffic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communicate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culture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오락문화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edu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교육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food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음식숙박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etc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기타상품서비스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non_consume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비소비지출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tb_m_occupation_lodge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lodge_job_id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7213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lodge_job_type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2886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8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016500"/>
              </p:ext>
            </p:extLst>
          </p:nvPr>
        </p:nvGraphicFramePr>
        <p:xfrm>
          <a:off x="683568" y="1215691"/>
          <a:ext cx="7776863" cy="4953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53914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tb_occupation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반기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VARCHAR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job_people_id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구인종류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worker_p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offer_job_p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구인인원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hire_p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채용인원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unfilled_p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미충원인원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lack_p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부족인원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hire_plan_p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채용계획인원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lack_rate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부족률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tb_daily_change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일상항목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case_p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decrease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increase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증가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변화없음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tb_m_daily_case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daily_case_id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일상항목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daily_case_sel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일상항목구분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tb_nuclear_work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),21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년도분기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근무구분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worker_p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근무자수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tb_m_work_sel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근무구분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tb_dj_work_job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근무유형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occupation_type_id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4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3175"/>
            <a:ext cx="4573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572000" y="116632"/>
            <a:ext cx="4562824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3600" smtClean="0">
                <a:solidFill>
                  <a:srgbClr val="26262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INDEX</a:t>
            </a:r>
            <a:endParaRPr kumimoji="0" lang="ko-KR" altLang="en-US" sz="3600" dirty="0">
              <a:solidFill>
                <a:srgbClr val="26262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2864" y="1340768"/>
            <a:ext cx="4211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개요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buFont typeface="+mj-lt"/>
              <a:buAutoNum type="romanU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프로젝트 추진 일정 및 주요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</a:p>
          <a:p>
            <a:pPr marL="342900" indent="-342900">
              <a:buAutoNum type="romanU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요구사항 및 데이터 내역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 내역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주요 이슈 및 처리 내역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romanUcPeriod"/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스토리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605829"/>
              </p:ext>
            </p:extLst>
          </p:nvPr>
        </p:nvGraphicFramePr>
        <p:xfrm>
          <a:off x="683568" y="1215691"/>
          <a:ext cx="7776863" cy="5143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107814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tb_dj_work_gender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근무유형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tb_dj_work_apply_reason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근무유형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apply_reason_id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신청사유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tb_dj_work_position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근무유형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96410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position_id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직급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tb_m_occupation_type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job_id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job_sel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tb_m_posItion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position_id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직급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position_sel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직급명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tb_m_application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apply_reason_id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신청사유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apply_reason_sel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신청사유명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growth_rate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성장률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(%)(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 증감률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tb_in_foreign_tokorea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tb_in_foreign_tokorea_gender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tourist_p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관광객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33693"/>
              </p:ext>
            </p:extLst>
          </p:nvPr>
        </p:nvGraphicFramePr>
        <p:xfrm>
          <a:off x="683568" y="1215691"/>
          <a:ext cx="7776863" cy="5143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1965882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tb_in_foreign_tokorea_age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tourist_p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관광객수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tb_inout_people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local_or_foreign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inout_nat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in_route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inout_p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출입국자수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tb_in_tojeju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local_or_foreign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4093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tour_type_sel_id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여행구분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tourist_p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관광객수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tb_m_trip_sel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tour_type_sel_id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여행구분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tour_type_sel_name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여행방식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tb_in_nat_purpose_year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in_purpose_id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tourist_p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tb_in_nat_purpose_month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in_purpose_id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tb_tourism_profit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tour_profit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tour_income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tour_expense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관광지출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72192"/>
              </p:ext>
            </p:extLst>
          </p:nvPr>
        </p:nvGraphicFramePr>
        <p:xfrm>
          <a:off x="683568" y="1215691"/>
          <a:ext cx="7776863" cy="5334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53914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tb_m_guest_type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guest_id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투숙객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투숙객 종류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tb_local_gov_visit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1171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move_p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이동자수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88354"/>
                  </a:ext>
                </a:extLst>
              </a:tr>
              <a:tr h="190500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tb_hotel_sales_detail_by_area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hotel_id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분기별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room_occ_rate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sales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business_profit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영업이익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tb_lodge_industry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business_con_sel_code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영업상태구분코드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business_con_name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영업상태명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폐업일자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zip_code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도로명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우편번호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lodge_type_sel_name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업태구분명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business_place_name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사업장명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count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tb_local_trip_fm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guest_num_type_sel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인원구성분류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lodge_type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숙박유형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ratio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tb_m_nation</a:t>
                      </a: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ID(ISO CODE)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nation_name_kr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nation_name_en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국가명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영문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NUMERIC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5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23759"/>
              </p:ext>
            </p:extLst>
          </p:nvPr>
        </p:nvGraphicFramePr>
        <p:xfrm>
          <a:off x="683568" y="1215691"/>
          <a:ext cx="7776863" cy="4953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253914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44618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132545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tb_m_local_foreign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local_or_foreign_id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local_or_foreign_sel_name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 구분명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tb_m_in_route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in_route_id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in_route_name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입국경로명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tb_m_inout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inout_id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inout_sel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tb_m_local_area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city_id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시도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city_name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시도명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tb_m_age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</a:t>
                      </a: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연령대별 구분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tb_m_gender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gender_sel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tb_m_covid_def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covid_def_id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확진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covid_def_sel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확진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tb_m_covid_death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covid_death_id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사망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covid_death_sel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사망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19050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tb_metro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기준일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line_number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호선명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station_id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역번호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ride_id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승하차여부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65869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total_passenger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436473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tb_m_ride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ride_id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승하차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00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ride_sel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승하차여부명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39690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tb_m_in_purpose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in_purpose_id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0814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in_purpose_sel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입국목적구분명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7053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9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78890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65132"/>
              </p:ext>
            </p:extLst>
          </p:nvPr>
        </p:nvGraphicFramePr>
        <p:xfrm>
          <a:off x="467544" y="1340768"/>
          <a:ext cx="8280921" cy="43735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961943327"/>
                    </a:ext>
                  </a:extLst>
                </a:gridCol>
                <a:gridCol w="558063">
                  <a:extLst>
                    <a:ext uri="{9D8B030D-6E8A-4147-A177-3AD203B41FA5}">
                      <a16:colId xmlns:a16="http://schemas.microsoft.com/office/drawing/2014/main" val="3974936559"/>
                    </a:ext>
                  </a:extLst>
                </a:gridCol>
                <a:gridCol w="2400001">
                  <a:extLst>
                    <a:ext uri="{9D8B030D-6E8A-4147-A177-3AD203B41FA5}">
                      <a16:colId xmlns:a16="http://schemas.microsoft.com/office/drawing/2014/main" val="615914511"/>
                    </a:ext>
                  </a:extLst>
                </a:gridCol>
                <a:gridCol w="2604738">
                  <a:extLst>
                    <a:ext uri="{9D8B030D-6E8A-4147-A177-3AD203B41FA5}">
                      <a16:colId xmlns:a16="http://schemas.microsoft.com/office/drawing/2014/main" val="3518886926"/>
                    </a:ext>
                  </a:extLst>
                </a:gridCol>
                <a:gridCol w="1205951">
                  <a:extLst>
                    <a:ext uri="{9D8B030D-6E8A-4147-A177-3AD203B41FA5}">
                      <a16:colId xmlns:a16="http://schemas.microsoft.com/office/drawing/2014/main" val="2492609388"/>
                    </a:ext>
                  </a:extLst>
                </a:gridCol>
              </a:tblGrid>
              <a:tr h="218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09348"/>
                  </a:ext>
                </a:extLst>
              </a:tr>
              <a:tr h="218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tb_hotel_room_rate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784133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hotel_id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814377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308699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room_rate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객실단가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81054"/>
                  </a:ext>
                </a:extLst>
              </a:tr>
              <a:tr h="21867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tb_m_guest_num_type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guest_num_type_id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수 타입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751610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guest_num_type_sel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 수 타입 이름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198942"/>
                  </a:ext>
                </a:extLst>
              </a:tr>
              <a:tr h="21867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tb_m_lodge_type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lodge_type_id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유형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9213028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lodge_type_sel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유형 이름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496380"/>
                  </a:ext>
                </a:extLst>
              </a:tr>
              <a:tr h="218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tb_credit_card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area_id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348416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expense_industry_id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소비산업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23527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960778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price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지출액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291205"/>
                  </a:ext>
                </a:extLst>
              </a:tr>
              <a:tr h="21867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tb_nuclear_work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897895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work_sel_id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 유형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943258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worker_p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 종사자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9691"/>
                  </a:ext>
                </a:extLst>
              </a:tr>
              <a:tr h="21867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tb_m_in_nat_purpose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0536651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iso_code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iso_code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CHAR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86146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in_purpose_id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방문 목적 </a:t>
                      </a: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476637"/>
                  </a:ext>
                </a:extLst>
              </a:tr>
              <a:tr h="2186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tourist_p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관광객 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0099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67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19822"/>
              </p:ext>
            </p:extLst>
          </p:nvPr>
        </p:nvGraphicFramePr>
        <p:xfrm>
          <a:off x="380364" y="1348186"/>
          <a:ext cx="8440108" cy="48891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4779">
                  <a:extLst>
                    <a:ext uri="{9D8B030D-6E8A-4147-A177-3AD203B41FA5}">
                      <a16:colId xmlns:a16="http://schemas.microsoft.com/office/drawing/2014/main" val="925603719"/>
                    </a:ext>
                  </a:extLst>
                </a:gridCol>
                <a:gridCol w="1737680">
                  <a:extLst>
                    <a:ext uri="{9D8B030D-6E8A-4147-A177-3AD203B41FA5}">
                      <a16:colId xmlns:a16="http://schemas.microsoft.com/office/drawing/2014/main" val="3552891465"/>
                    </a:ext>
                  </a:extLst>
                </a:gridCol>
                <a:gridCol w="2266539">
                  <a:extLst>
                    <a:ext uri="{9D8B030D-6E8A-4147-A177-3AD203B41FA5}">
                      <a16:colId xmlns:a16="http://schemas.microsoft.com/office/drawing/2014/main" val="212533418"/>
                    </a:ext>
                  </a:extLst>
                </a:gridCol>
                <a:gridCol w="755513">
                  <a:extLst>
                    <a:ext uri="{9D8B030D-6E8A-4147-A177-3AD203B41FA5}">
                      <a16:colId xmlns:a16="http://schemas.microsoft.com/office/drawing/2014/main" val="2587101191"/>
                    </a:ext>
                  </a:extLst>
                </a:gridCol>
                <a:gridCol w="1335397">
                  <a:extLst>
                    <a:ext uri="{9D8B030D-6E8A-4147-A177-3AD203B41FA5}">
                      <a16:colId xmlns:a16="http://schemas.microsoft.com/office/drawing/2014/main" val="35433882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89213107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384707442"/>
                    </a:ext>
                  </a:extLst>
                </a:gridCol>
              </a:tblGrid>
              <a:tr h="1941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Custom Properties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01068"/>
                  </a:ext>
                </a:extLst>
              </a:tr>
              <a:tr h="1941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534514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zcity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15565658"/>
                  </a:ext>
                </a:extLst>
              </a:tr>
              <a:tr h="1800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znation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nation_name_en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국가명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영문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Text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861397777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Decimal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16429062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long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269835866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zaged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733496772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zlocation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입지유형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741672534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zoccupation_lodge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 관련 직종 여부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185633617"/>
                  </a:ext>
                </a:extLst>
              </a:tr>
              <a:tr h="18003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zwork_sel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flex_time_work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시차출퇴근형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4099923644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alter_time_work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근무시간선택형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841763112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concentrate_work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집약근무형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649646945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flex_work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탄력근무형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400061259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select_work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511856544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free_work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재량근무형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693941443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home_work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재택근무형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561522318"/>
                  </a:ext>
                </a:extLst>
              </a:tr>
              <a:tr h="180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smart_work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스마트워크근무형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86078509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zsmall_work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 형태 소분류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905596761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zdate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4239035318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zin_route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입국위치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348677806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zin_inout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입출국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025145959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zgender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520133523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zcovid_def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확진유무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2809188619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zcovid_death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코로나로 인한 사망 유무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588559152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zride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승하차 여부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708829201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zin_purpose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 목적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1717208610"/>
                  </a:ext>
                </a:extLst>
              </a:tr>
              <a:tr h="18003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zlocal_foreign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 구분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/>
                </a:tc>
                <a:extLst>
                  <a:ext uri="{0D108BD9-81ED-4DB2-BD59-A6C34878D82A}">
                    <a16:rowId xmlns:a16="http://schemas.microsoft.com/office/drawing/2014/main" val="373052829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1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55376"/>
              </p:ext>
            </p:extLst>
          </p:nvPr>
        </p:nvGraphicFramePr>
        <p:xfrm>
          <a:off x="683568" y="1609953"/>
          <a:ext cx="7848871" cy="42673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52851">
                  <a:extLst>
                    <a:ext uri="{9D8B030D-6E8A-4147-A177-3AD203B41FA5}">
                      <a16:colId xmlns:a16="http://schemas.microsoft.com/office/drawing/2014/main" val="542204285"/>
                    </a:ext>
                  </a:extLst>
                </a:gridCol>
                <a:gridCol w="2991565">
                  <a:extLst>
                    <a:ext uri="{9D8B030D-6E8A-4147-A177-3AD203B41FA5}">
                      <a16:colId xmlns:a16="http://schemas.microsoft.com/office/drawing/2014/main" val="3921954535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616324656"/>
                    </a:ext>
                  </a:extLst>
                </a:gridCol>
                <a:gridCol w="1512167">
                  <a:extLst>
                    <a:ext uri="{9D8B030D-6E8A-4147-A177-3AD203B41FA5}">
                      <a16:colId xmlns:a16="http://schemas.microsoft.com/office/drawing/2014/main" val="2608269253"/>
                    </a:ext>
                  </a:extLst>
                </a:gridCol>
              </a:tblGrid>
              <a:tr h="25696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Desc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096" marR="6096" marT="6096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636612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zdaily_case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 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Generic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670399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zhotel_class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호텔등급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24491719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zhotel_name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호텔이름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85388050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zguest_num_type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2187327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zindustry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산업유형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5312946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zoccupation_type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직종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공무원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4482255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zposition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직급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3582055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zsales_type_sel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세부매출형태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30513768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zstation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지하철역명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43957976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ztrip_sel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여행구분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46004484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zlodge_type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숙박유형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66576192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zage_gender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 통합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91377728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zapply_reason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유연근무제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신청사유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360684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zexpense_industry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산업별 신용카드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지출처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3029202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zhousehold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소비 가구 유형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2154904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ztrans_type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운송수단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trans_type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06791736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zlocal_area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한국지역명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2608252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zbusiness_sel_code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영업상태구분코드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91154524"/>
                  </a:ext>
                </a:extLst>
              </a:tr>
              <a:tr h="2110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zlodge_type_sel_id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업태구분명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1566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일부분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02306"/>
              </p:ext>
            </p:extLst>
          </p:nvPr>
        </p:nvGraphicFramePr>
        <p:xfrm>
          <a:off x="0" y="1628800"/>
          <a:ext cx="9144002" cy="45365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39552">
                  <a:extLst>
                    <a:ext uri="{9D8B030D-6E8A-4147-A177-3AD203B41FA5}">
                      <a16:colId xmlns:a16="http://schemas.microsoft.com/office/drawing/2014/main" val="227463660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12680179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69758929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66824529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6097859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449511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74830236"/>
                    </a:ext>
                  </a:extLst>
                </a:gridCol>
                <a:gridCol w="585756">
                  <a:extLst>
                    <a:ext uri="{9D8B030D-6E8A-4147-A177-3AD203B41FA5}">
                      <a16:colId xmlns:a16="http://schemas.microsoft.com/office/drawing/2014/main" val="3716228266"/>
                    </a:ext>
                  </a:extLst>
                </a:gridCol>
                <a:gridCol w="385846">
                  <a:extLst>
                    <a:ext uri="{9D8B030D-6E8A-4147-A177-3AD203B41FA5}">
                      <a16:colId xmlns:a16="http://schemas.microsoft.com/office/drawing/2014/main" val="3736551260"/>
                    </a:ext>
                  </a:extLst>
                </a:gridCol>
              </a:tblGrid>
              <a:tr h="18687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레벨</a:t>
                      </a:r>
                      <a:b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Folder)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Story)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Page)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Block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066801"/>
                  </a:ext>
                </a:extLst>
              </a:tr>
              <a:tr h="224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Story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 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유형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225" marR="3225" marT="32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280536"/>
                  </a:ext>
                </a:extLst>
              </a:tr>
              <a:tr h="37503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데이터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코로나이후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근무유형변화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가계동향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S12_P01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근무형태변화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추이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근무형태변화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국민의 일상변화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스택칼럼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392272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국민의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일상변화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추이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근무형태변화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시기별 유연근무자 현황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311804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S12_P02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가계소비동향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가계소비동향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전국가구 가계 소비 동향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스택칼럼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385424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객실점유율과 매출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S18_P01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지역의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객실점유율과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호텔신라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수도권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지방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호텔신라 서울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 매출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986427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인천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 매출 비교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852608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S18_P02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전후 도심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외곽 호텔 매출 추이 비교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인천 지역 호텔 연간 매출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326751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 지역 호텔 연간 매출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016394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S18_P03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호텔신라 매출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호텔신라 매출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363781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제주 호텔신라 매출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268931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S18_P04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 매출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인천 파라다이스 매출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영업이익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896962"/>
                  </a:ext>
                </a:extLst>
              </a:tr>
              <a:tr h="375035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부산 파라다이스 매출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객실점유율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영업이익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막대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287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 내역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 개수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78893"/>
              </p:ext>
            </p:extLst>
          </p:nvPr>
        </p:nvGraphicFramePr>
        <p:xfrm>
          <a:off x="552309" y="1841449"/>
          <a:ext cx="3303100" cy="2240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8047">
                  <a:extLst>
                    <a:ext uri="{9D8B030D-6E8A-4147-A177-3AD203B41FA5}">
                      <a16:colId xmlns:a16="http://schemas.microsoft.com/office/drawing/2014/main" val="588306606"/>
                    </a:ext>
                  </a:extLst>
                </a:gridCol>
                <a:gridCol w="1155053">
                  <a:extLst>
                    <a:ext uri="{9D8B030D-6E8A-4147-A177-3AD203B41FA5}">
                      <a16:colId xmlns:a16="http://schemas.microsoft.com/office/drawing/2014/main" val="2983086102"/>
                    </a:ext>
                  </a:extLst>
                </a:gridCol>
              </a:tblGrid>
              <a:tr h="3111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 영역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157759"/>
                  </a:ext>
                </a:extLst>
              </a:tr>
              <a:tr h="3111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마스터 테이블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1740815"/>
                  </a:ext>
                </a:extLst>
              </a:tr>
              <a:tr h="3111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테이블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6980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  <a:r>
                        <a:rPr lang="en-US" altLang="ko-KR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9544397"/>
                  </a:ext>
                </a:extLst>
              </a:tr>
              <a:tr h="1705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  <a:r>
                        <a:rPr lang="en-US" altLang="ko-KR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998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</a:t>
                      </a:r>
                      <a:r>
                        <a:rPr lang="en-US" altLang="ko-KR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2590854"/>
                  </a:ext>
                </a:extLst>
              </a:tr>
              <a:tr h="3111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</a:t>
                      </a:r>
                      <a:endParaRPr lang="ko-KR" altLang="en-US" sz="150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54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4169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25416"/>
              </p:ext>
            </p:extLst>
          </p:nvPr>
        </p:nvGraphicFramePr>
        <p:xfrm>
          <a:off x="532773" y="4529154"/>
          <a:ext cx="3338186" cy="1926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907">
                  <a:extLst>
                    <a:ext uri="{9D8B030D-6E8A-4147-A177-3AD203B41FA5}">
                      <a16:colId xmlns:a16="http://schemas.microsoft.com/office/drawing/2014/main" val="2983086102"/>
                    </a:ext>
                  </a:extLst>
                </a:gridCol>
                <a:gridCol w="1249636">
                  <a:extLst>
                    <a:ext uri="{9D8B030D-6E8A-4147-A177-3AD203B41FA5}">
                      <a16:colId xmlns:a16="http://schemas.microsoft.com/office/drawing/2014/main" val="2120421224"/>
                    </a:ext>
                  </a:extLst>
                </a:gridCol>
                <a:gridCol w="929643">
                  <a:extLst>
                    <a:ext uri="{9D8B030D-6E8A-4147-A177-3AD203B41FA5}">
                      <a16:colId xmlns:a16="http://schemas.microsoft.com/office/drawing/2014/main" val="2024169654"/>
                    </a:ext>
                  </a:extLst>
                </a:gridCol>
              </a:tblGrid>
              <a:tr h="29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Dimension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157759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33</a:t>
                      </a:r>
                      <a:endParaRPr lang="ko-KR" altLang="en-US" sz="15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1740815"/>
                  </a:ext>
                </a:extLst>
              </a:tr>
              <a:tr h="2749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 산업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508263"/>
                  </a:ext>
                </a:extLst>
              </a:tr>
              <a:tr h="2580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산업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63710135"/>
                  </a:ext>
                </a:extLst>
              </a:tr>
              <a:tr h="325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산업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6980499"/>
                  </a:ext>
                </a:extLst>
              </a:tr>
              <a:tr h="282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38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4169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52309" y="1441628"/>
            <a:ext cx="1880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구축 현황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2773" y="4129334"/>
            <a:ext cx="1880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구축 현황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42480"/>
              </p:ext>
            </p:extLst>
          </p:nvPr>
        </p:nvGraphicFramePr>
        <p:xfrm>
          <a:off x="4547580" y="1841449"/>
          <a:ext cx="3624819" cy="1421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628">
                  <a:extLst>
                    <a:ext uri="{9D8B030D-6E8A-4147-A177-3AD203B41FA5}">
                      <a16:colId xmlns:a16="http://schemas.microsoft.com/office/drawing/2014/main" val="212042122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24169654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335490188"/>
                    </a:ext>
                  </a:extLst>
                </a:gridCol>
              </a:tblGrid>
              <a:tr h="335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영역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Story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Page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157759"/>
                  </a:ext>
                </a:extLst>
              </a:tr>
              <a:tr h="338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81740815"/>
                  </a:ext>
                </a:extLst>
              </a:tr>
              <a:tr h="409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</a:t>
                      </a:r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altLang="ko-KR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  <a:r>
                        <a:rPr lang="en-US" altLang="ko-KR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5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</a:t>
                      </a:r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산업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6980499"/>
                  </a:ext>
                </a:extLst>
              </a:tr>
              <a:tr h="338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83</a:t>
                      </a:r>
                      <a:endParaRPr lang="ko-KR" altLang="en-US"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74169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22924" y="1441627"/>
            <a:ext cx="1880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 구축 현황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내역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1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Ⅴ.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이슈 및 처리 </a:t>
            </a:r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내역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이슈 및 처리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400000">
            <a:off x="2806524" y="3592935"/>
            <a:ext cx="3369571" cy="593428"/>
          </a:xfrm>
          <a:prstGeom prst="triangle">
            <a:avLst>
              <a:gd name="adj" fmla="val 5017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9020" y="2250445"/>
            <a:ext cx="38424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투숙객의 정확한 정보 데이터가 없음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주제별 데이터의 양이 상대적으로 부족함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유사한 스토리 존재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SAC 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저장공간 부족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6584" y="1440372"/>
            <a:ext cx="35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이슈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04048" y="2204864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여행 예약 사이트를 참고해 직접 데이터 가공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데이터들을 더 가져와서 통합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 통합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엑셀 파일을 </a:t>
            </a:r>
            <a:r>
              <a:rPr lang="en-US" altLang="ko-KR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.csv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파일로 변환해 적재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01322" y="1440372"/>
            <a:ext cx="359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 내역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I-1.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목적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4113" y="1493890"/>
            <a:ext cx="859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발생으로 인한 호텔산업의 매출 감소에 따른 매출 증대 및 다각화 목적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06012"/>
            <a:ext cx="5496670" cy="3011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5157192"/>
            <a:ext cx="3016749" cy="542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15" y="5565372"/>
            <a:ext cx="3449657" cy="7898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8" y="3404947"/>
            <a:ext cx="4446221" cy="4657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918" y="3661836"/>
            <a:ext cx="4430618" cy="6179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 코로나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1271276"/>
            <a:ext cx="9144000" cy="5095423"/>
            <a:chOff x="0" y="1271276"/>
            <a:chExt cx="9144000" cy="50954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64" r="42125"/>
            <a:stretch/>
          </p:blipFill>
          <p:spPr>
            <a:xfrm>
              <a:off x="0" y="1271276"/>
              <a:ext cx="7092280" cy="50954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75"/>
            <a:stretch/>
          </p:blipFill>
          <p:spPr>
            <a:xfrm>
              <a:off x="6804248" y="1271276"/>
              <a:ext cx="2339752" cy="50506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7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한중일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개국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코로나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/>
          <a:stretch/>
        </p:blipFill>
        <p:spPr>
          <a:xfrm>
            <a:off x="0" y="1340768"/>
            <a:ext cx="6804248" cy="480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5"/>
          <a:stretch/>
        </p:blipFill>
        <p:spPr>
          <a:xfrm>
            <a:off x="6804248" y="1340768"/>
            <a:ext cx="2339752" cy="4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2-1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전세계 코로나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사망자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38"/>
          <a:stretch/>
        </p:blipFill>
        <p:spPr>
          <a:xfrm>
            <a:off x="6997" y="1252363"/>
            <a:ext cx="6588224" cy="4771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5"/>
          <a:stretch/>
        </p:blipFill>
        <p:spPr>
          <a:xfrm>
            <a:off x="6595221" y="1252363"/>
            <a:ext cx="2548779" cy="473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2-2.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북미 코로나 사망자 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50"/>
          <a:stretch/>
        </p:blipFill>
        <p:spPr>
          <a:xfrm>
            <a:off x="144016" y="1243892"/>
            <a:ext cx="6588224" cy="4827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5"/>
          <a:stretch/>
        </p:blipFill>
        <p:spPr>
          <a:xfrm>
            <a:off x="6732240" y="1244194"/>
            <a:ext cx="2243391" cy="48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300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개국 인구밀집도와 코로나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확진률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상관관계 분석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63"/>
          <a:stretch/>
        </p:blipFill>
        <p:spPr>
          <a:xfrm>
            <a:off x="179510" y="1313458"/>
            <a:ext cx="6300192" cy="49446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75"/>
          <a:stretch/>
        </p:blipFill>
        <p:spPr>
          <a:xfrm>
            <a:off x="6479701" y="1267604"/>
            <a:ext cx="2527895" cy="49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 대응 엄격성 지수와 누적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상관관계 분석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13"/>
          <a:stretch/>
        </p:blipFill>
        <p:spPr>
          <a:xfrm>
            <a:off x="186331" y="1340768"/>
            <a:ext cx="6819769" cy="45019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/>
          <a:stretch/>
        </p:blipFill>
        <p:spPr>
          <a:xfrm>
            <a:off x="7006100" y="1340768"/>
            <a:ext cx="21379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4-2. 2020, 2021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국가별 엄격성 지수 비교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8"/>
          <a:stretch/>
        </p:blipFill>
        <p:spPr>
          <a:xfrm>
            <a:off x="0" y="1484784"/>
            <a:ext cx="7020272" cy="43238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/>
          <a:stretch/>
        </p:blipFill>
        <p:spPr>
          <a:xfrm>
            <a:off x="6987193" y="1484784"/>
            <a:ext cx="2156807" cy="43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4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4-3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2020, 2021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기준 국가별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비교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-1" y="1520750"/>
            <a:ext cx="7059853" cy="44285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/>
          <a:stretch/>
        </p:blipFill>
        <p:spPr>
          <a:xfrm>
            <a:off x="7059852" y="1520750"/>
            <a:ext cx="2084148" cy="4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2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26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 연령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성별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사망자 발생 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5" name="Object 1" descr="preencoded.png"/>
          <p:cNvPicPr>
            <a:picLocks noChangeAspect="1"/>
          </p:cNvPicPr>
          <p:nvPr/>
        </p:nvPicPr>
        <p:blipFill rotWithShape="1">
          <a:blip r:embed="rId4"/>
          <a:srcRect t="7717"/>
          <a:stretch/>
        </p:blipFill>
        <p:spPr>
          <a:xfrm>
            <a:off x="0" y="1340767"/>
            <a:ext cx="9144000" cy="45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6.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거리두기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유행시기별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확진자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증감 현황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196"/>
            <a:ext cx="9144000" cy="46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추진 일정 및 주요 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일정 및 주요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Google Shape;220;p24"/>
          <p:cNvGraphicFramePr/>
          <p:nvPr>
            <p:extLst>
              <p:ext uri="{D42A27DB-BD31-4B8C-83A1-F6EECF244321}">
                <p14:modId xmlns:p14="http://schemas.microsoft.com/office/powerpoint/2010/main" val="1634576262"/>
              </p:ext>
            </p:extLst>
          </p:nvPr>
        </p:nvGraphicFramePr>
        <p:xfrm>
          <a:off x="0" y="1628800"/>
          <a:ext cx="9143995" cy="407965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3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138456689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723641259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1109469985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12385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2115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</a:t>
                      </a: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ivity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주차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주차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주차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주차</a:t>
                      </a:r>
                      <a:endParaRPr sz="1200" b="1" i="0" u="none" strike="noStrike" cap="none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비고(산출물)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15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2일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3일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chemeClr val="lt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4일</a:t>
                      </a:r>
                      <a:endParaRPr sz="1200" b="1" i="0" u="none" strike="noStrike" cap="none" dirty="0">
                        <a:solidFill>
                          <a:schemeClr val="lt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74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Preparation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요구사항정의서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50" b="1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요구사항정의</a:t>
                      </a:r>
                      <a:r>
                        <a:rPr lang="ko-KR" altLang="en-US" sz="1150" b="1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</a:t>
                      </a:r>
                      <a:endParaRPr sz="115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정의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정리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  <a:r>
                        <a:rPr lang="en-US" altLang="ko-KR" sz="1200" b="1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200" b="1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74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Biz.Blueprint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ERD 작성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ERD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테이블 정의서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TABLE 정의서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설계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74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Realization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통합 DB</a:t>
                      </a:r>
                      <a:endParaRPr sz="1200" b="1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Data Base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화면설계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화면가이드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 및 수정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74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i="0" u="none" strike="noStrike" cap="none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Final Preparation</a:t>
                      </a: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수정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 err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예비결과물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74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결과정리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0000" marR="90000" marT="46425" marB="464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완성</a:t>
                      </a:r>
                      <a:endParaRPr sz="1200" b="1" i="0" u="none" strike="noStrike" cap="none" dirty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46425" marB="464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7-1.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내외국인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출입국자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 현황 및 관광 목적 입국자 추이 분석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5"/>
          <a:stretch/>
        </p:blipFill>
        <p:spPr>
          <a:xfrm>
            <a:off x="0" y="1256307"/>
            <a:ext cx="7020272" cy="47711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7"/>
          <a:stretch/>
        </p:blipFill>
        <p:spPr>
          <a:xfrm>
            <a:off x="7020272" y="1431153"/>
            <a:ext cx="2123728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7-2.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관광수지 추이 분석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8"/>
          <a:stretch/>
        </p:blipFill>
        <p:spPr>
          <a:xfrm>
            <a:off x="0" y="1340768"/>
            <a:ext cx="6732240" cy="5231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7"/>
          <a:stretch/>
        </p:blipFill>
        <p:spPr>
          <a:xfrm>
            <a:off x="6804248" y="1340768"/>
            <a:ext cx="2249996" cy="46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8.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집합금지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조치가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호텔업에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미치는 영향 분석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3098" r="38188" b="38258"/>
          <a:stretch/>
        </p:blipFill>
        <p:spPr>
          <a:xfrm>
            <a:off x="0" y="1484784"/>
            <a:ext cx="9150730" cy="3816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5442218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대표적인 호텔 예약 사이트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사의 예약 건수를 월 단위로 집계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4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9-1.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면세사업부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미소유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기업 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개사 매출 추이 및 예측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7" t="11116" b="11116"/>
          <a:stretch/>
        </p:blipFill>
        <p:spPr>
          <a:xfrm>
            <a:off x="7668344" y="1404035"/>
            <a:ext cx="1368152" cy="4053848"/>
          </a:xfrm>
          <a:prstGeom prst="rect">
            <a:avLst/>
          </a:prstGeom>
        </p:spPr>
      </p:pic>
      <p:pic>
        <p:nvPicPr>
          <p:cNvPr id="7" name="Object 1" descr="preencoded.png"/>
          <p:cNvPicPr>
            <a:picLocks noChangeAspect="1"/>
          </p:cNvPicPr>
          <p:nvPr/>
        </p:nvPicPr>
        <p:blipFill rotWithShape="1">
          <a:blip r:embed="rId5"/>
          <a:srcRect l="10593"/>
          <a:stretch/>
        </p:blipFill>
        <p:spPr>
          <a:xfrm>
            <a:off x="179512" y="1386663"/>
            <a:ext cx="7488832" cy="42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802850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9-2. </a:t>
            </a:r>
            <a:r>
              <a:rPr lang="ko-KR" altLang="en-US" sz="2000" b="1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면세사업부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소유 기업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개사 매출 추이 및 예측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7" t="10926" b="10926"/>
          <a:stretch/>
        </p:blipFill>
        <p:spPr>
          <a:xfrm>
            <a:off x="7399972" y="1215952"/>
            <a:ext cx="1744028" cy="4338156"/>
          </a:xfrm>
          <a:prstGeom prst="rect">
            <a:avLst/>
          </a:prstGeom>
        </p:spPr>
      </p:pic>
      <p:pic>
        <p:nvPicPr>
          <p:cNvPr id="9" name="Object 1" descr="preencoded.png"/>
          <p:cNvPicPr>
            <a:picLocks noChangeAspect="1"/>
          </p:cNvPicPr>
          <p:nvPr/>
        </p:nvPicPr>
        <p:blipFill rotWithShape="1">
          <a:blip r:embed="rId5"/>
          <a:srcRect l="17024" b="11312"/>
          <a:stretch/>
        </p:blipFill>
        <p:spPr>
          <a:xfrm>
            <a:off x="221957" y="1215952"/>
            <a:ext cx="7144301" cy="45616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2318" y="5838943"/>
            <a:ext cx="711765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</a:t>
            </a:r>
            <a:r>
              <a:rPr lang="ko-KR" altLang="en-US" sz="15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판데믹이</a:t>
            </a: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발생했을 때 예상 피해 규모는 측정 불가능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상황에서의 피해를 줄이기 위해 호텔업계의 사업 다각화는 필수적임</a:t>
            </a:r>
            <a:endParaRPr lang="en-US" altLang="ko-KR" sz="15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신사업 발굴보다 현재 사업 포트폴리오 조정을 통한 비용 절감과 수익 다각화가 현실적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1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Ⅵ. </a:t>
            </a:r>
            <a:r>
              <a:rPr lang="ko-KR" altLang="en-US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 시연</a:t>
            </a:r>
            <a:endParaRPr lang="en-US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9512" y="802850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6" t="14523" r="27163" b="11144"/>
          <a:stretch/>
        </p:blipFill>
        <p:spPr>
          <a:xfrm>
            <a:off x="1835696" y="1243591"/>
            <a:ext cx="4752528" cy="3802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1066" y="5117593"/>
            <a:ext cx="8101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자사 사이트를 통한 호텔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조식구독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서비스 신청을 통해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F&amp;B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사업부 매출 확대 모색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타사에서 진행중인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한달살기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프로모션을 벤치마킹해 손실 절감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등 최신 </a:t>
            </a:r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기술을 도입해 고객 유치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0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조직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7" name="Google Shape;188;p23"/>
          <p:cNvCxnSpPr/>
          <p:nvPr/>
        </p:nvCxnSpPr>
        <p:spPr>
          <a:xfrm>
            <a:off x="2573571" y="1977313"/>
            <a:ext cx="3884007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" name="Google Shape;189;p23"/>
          <p:cNvSpPr/>
          <p:nvPr/>
        </p:nvSpPr>
        <p:spPr>
          <a:xfrm>
            <a:off x="3534458" y="1412776"/>
            <a:ext cx="2225179" cy="33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프로젝트 조직도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9" name="Google Shape;192;p23"/>
          <p:cNvGrpSpPr/>
          <p:nvPr/>
        </p:nvGrpSpPr>
        <p:grpSpPr>
          <a:xfrm>
            <a:off x="1627377" y="1964068"/>
            <a:ext cx="5841959" cy="4011738"/>
            <a:chOff x="479425" y="2487332"/>
            <a:chExt cx="5886649" cy="2147614"/>
          </a:xfrm>
        </p:grpSpPr>
        <p:grpSp>
          <p:nvGrpSpPr>
            <p:cNvPr id="21" name="Google Shape;193;p23"/>
            <p:cNvGrpSpPr/>
            <p:nvPr/>
          </p:nvGrpSpPr>
          <p:grpSpPr>
            <a:xfrm>
              <a:off x="2704422" y="2487332"/>
              <a:ext cx="1671405" cy="644280"/>
              <a:chOff x="3798888" y="2497558"/>
              <a:chExt cx="1671405" cy="644280"/>
            </a:xfrm>
          </p:grpSpPr>
          <p:sp>
            <p:nvSpPr>
              <p:cNvPr id="45" name="Google Shape;194;p23"/>
              <p:cNvSpPr/>
              <p:nvPr/>
            </p:nvSpPr>
            <p:spPr>
              <a:xfrm>
                <a:off x="3798888" y="2789238"/>
                <a:ext cx="1670259" cy="352600"/>
              </a:xfrm>
              <a:prstGeom prst="rect">
                <a:avLst/>
              </a:prstGeom>
              <a:noFill/>
              <a:ln w="1905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+mj-lt"/>
                </a:endParaRPr>
              </a:p>
            </p:txBody>
          </p:sp>
          <p:sp>
            <p:nvSpPr>
              <p:cNvPr id="46" name="Google Shape;195;p23" descr="강-4단"/>
              <p:cNvSpPr/>
              <p:nvPr/>
            </p:nvSpPr>
            <p:spPr>
              <a:xfrm>
                <a:off x="3798888" y="2497558"/>
                <a:ext cx="1671405" cy="288925"/>
              </a:xfrm>
              <a:prstGeom prst="rect">
                <a:avLst/>
              </a:prstGeom>
              <a:solidFill>
                <a:srgbClr val="BFBFBF"/>
              </a:solidFill>
              <a:ln w="1905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5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/>
                    <a:sym typeface="Arial"/>
                  </a:rPr>
                  <a:t>프로젝트 관리자(PM)</a:t>
                </a:r>
                <a:endParaRPr sz="15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22" name="Google Shape;196;p23"/>
            <p:cNvCxnSpPr>
              <a:stCxn id="45" idx="2"/>
              <a:endCxn id="40" idx="0"/>
            </p:cNvCxnSpPr>
            <p:nvPr/>
          </p:nvCxnSpPr>
          <p:spPr>
            <a:xfrm rot="16200000" flipH="1">
              <a:off x="3478523" y="3192641"/>
              <a:ext cx="755623" cy="633566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" name="Google Shape;198;p23"/>
            <p:cNvGrpSpPr/>
            <p:nvPr/>
          </p:nvGrpSpPr>
          <p:grpSpPr>
            <a:xfrm>
              <a:off x="479425" y="3887235"/>
              <a:ext cx="5886649" cy="747711"/>
              <a:chOff x="1236843" y="3887235"/>
              <a:chExt cx="6949327" cy="747711"/>
            </a:xfrm>
          </p:grpSpPr>
          <p:grpSp>
            <p:nvGrpSpPr>
              <p:cNvPr id="31" name="Google Shape;199;p23"/>
              <p:cNvGrpSpPr/>
              <p:nvPr/>
            </p:nvGrpSpPr>
            <p:grpSpPr>
              <a:xfrm>
                <a:off x="1236843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43" name="Google Shape;200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endParaRPr lang="ko-KR" altLang="en-US" sz="1200" dirty="0">
                    <a:latin typeface="+mj-lt"/>
                  </a:endParaRPr>
                </a:p>
              </p:txBody>
            </p:sp>
            <p:sp>
              <p:nvSpPr>
                <p:cNvPr id="44" name="Google Shape;201;p23" descr="강-4단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 수집</a:t>
                  </a:r>
                  <a:endParaRPr sz="15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3" name="Google Shape;202;p23"/>
              <p:cNvGrpSpPr/>
              <p:nvPr/>
            </p:nvGrpSpPr>
            <p:grpSpPr>
              <a:xfrm>
                <a:off x="2963184" y="3887235"/>
                <a:ext cx="1671405" cy="747711"/>
                <a:chOff x="3798887" y="2497558"/>
                <a:chExt cx="1671405" cy="747711"/>
              </a:xfrm>
            </p:grpSpPr>
            <p:sp>
              <p:nvSpPr>
                <p:cNvPr id="41" name="Google Shape;203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</a:pPr>
                  <a:endParaRPr lang="ko-KR" altLang="en-US" sz="1200" dirty="0">
                    <a:latin typeface="+mj-lt"/>
                  </a:endParaRPr>
                </a:p>
              </p:txBody>
            </p:sp>
            <p:sp>
              <p:nvSpPr>
                <p:cNvPr id="42" name="Google Shape;204;p23" descr="강-4단"/>
                <p:cNvSpPr/>
                <p:nvPr/>
              </p:nvSpPr>
              <p:spPr>
                <a:xfrm>
                  <a:off x="3798887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분석</a:t>
                  </a:r>
                  <a:r>
                    <a:rPr lang="en-US" altLang="ko-KR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</a:t>
                  </a:r>
                  <a:r>
                    <a:rPr lang="ko-KR" altLang="en-US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설계</a:t>
                  </a:r>
                  <a:endParaRPr sz="15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" name="Google Shape;205;p23"/>
              <p:cNvGrpSpPr/>
              <p:nvPr/>
            </p:nvGrpSpPr>
            <p:grpSpPr>
              <a:xfrm>
                <a:off x="4761631" y="3887235"/>
                <a:ext cx="1671405" cy="747711"/>
                <a:chOff x="3798888" y="2497558"/>
                <a:chExt cx="1671405" cy="747711"/>
              </a:xfrm>
            </p:grpSpPr>
            <p:sp>
              <p:nvSpPr>
                <p:cNvPr id="39" name="Google Shape;206;p23"/>
                <p:cNvSpPr/>
                <p:nvPr/>
              </p:nvSpPr>
              <p:spPr>
                <a:xfrm>
                  <a:off x="3798888" y="2789238"/>
                  <a:ext cx="1670259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+mj-lt"/>
                  </a:endParaRPr>
                </a:p>
              </p:txBody>
            </p:sp>
            <p:sp>
              <p:nvSpPr>
                <p:cNvPr id="40" name="Google Shape;197;p23" descr="강-4단"/>
                <p:cNvSpPr/>
                <p:nvPr/>
              </p:nvSpPr>
              <p:spPr>
                <a:xfrm>
                  <a:off x="3798888" y="2497558"/>
                  <a:ext cx="1671405" cy="288925"/>
                </a:xfrm>
                <a:prstGeom prst="rect">
                  <a:avLst/>
                </a:prstGeom>
                <a:solidFill>
                  <a:srgbClr val="BFBFBF"/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개발</a:t>
                  </a:r>
                  <a:endParaRPr sz="15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" name="Google Shape;207;p23"/>
              <p:cNvGrpSpPr/>
              <p:nvPr/>
            </p:nvGrpSpPr>
            <p:grpSpPr>
              <a:xfrm>
                <a:off x="6517039" y="3887235"/>
                <a:ext cx="1669131" cy="747711"/>
                <a:chOff x="3798887" y="2497558"/>
                <a:chExt cx="1669131" cy="747711"/>
              </a:xfrm>
            </p:grpSpPr>
            <p:sp>
              <p:nvSpPr>
                <p:cNvPr id="37" name="Google Shape;208;p23"/>
                <p:cNvSpPr/>
                <p:nvPr/>
              </p:nvSpPr>
              <p:spPr>
                <a:xfrm>
                  <a:off x="3798887" y="2789238"/>
                  <a:ext cx="1669131" cy="456031"/>
                </a:xfrm>
                <a:prstGeom prst="rect">
                  <a:avLst/>
                </a:prstGeom>
                <a:noFill/>
                <a:ln w="19050" cap="flat" cmpd="sng">
                  <a:solidFill>
                    <a:srgbClr val="BFBFB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93663" lvl="0" indent="-37783" algn="ctr">
                    <a:buClr>
                      <a:schemeClr val="dk1"/>
                    </a:buClr>
                    <a:buSzPts val="880"/>
                    <a:defRPr/>
                  </a:pPr>
                  <a:endParaRPr lang="ko-KR" altLang="en-US" sz="1200" dirty="0">
                    <a:latin typeface="+mj-lt"/>
                  </a:endParaRPr>
                </a:p>
              </p:txBody>
            </p:sp>
            <p:sp>
              <p:nvSpPr>
                <p:cNvPr id="38" name="Google Shape;209;p23" descr="강-4단"/>
                <p:cNvSpPr/>
                <p:nvPr/>
              </p:nvSpPr>
              <p:spPr>
                <a:xfrm>
                  <a:off x="3798888" y="2497558"/>
                  <a:ext cx="1669129" cy="288925"/>
                </a:xfrm>
                <a:prstGeom prst="rect">
                  <a:avLst/>
                </a:prstGeom>
                <a:solidFill>
                  <a:srgbClr val="BFBFBF"/>
                </a:solidFill>
                <a:ln w="19050" cap="flat" cmpd="sng">
                  <a:solidFill>
                    <a:srgbClr val="7F7F7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5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테스트</a:t>
                  </a:r>
                  <a:endParaRPr sz="1500" dirty="0">
                    <a:solidFill>
                      <a:srgbClr val="0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25" name="Google Shape;210;p23"/>
            <p:cNvCxnSpPr>
              <a:stCxn id="45" idx="2"/>
              <a:endCxn id="38" idx="0"/>
            </p:cNvCxnSpPr>
            <p:nvPr/>
          </p:nvCxnSpPr>
          <p:spPr>
            <a:xfrm rot="16200000" flipH="1">
              <a:off x="4221529" y="2449635"/>
              <a:ext cx="755623" cy="2119577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11;p23"/>
            <p:cNvCxnSpPr>
              <a:stCxn id="45" idx="2"/>
              <a:endCxn id="44" idx="0"/>
            </p:cNvCxnSpPr>
            <p:nvPr/>
          </p:nvCxnSpPr>
          <p:spPr>
            <a:xfrm rot="5400000">
              <a:off x="1985632" y="2333315"/>
              <a:ext cx="755623" cy="2352218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12;p23"/>
            <p:cNvCxnSpPr>
              <a:stCxn id="45" idx="2"/>
              <a:endCxn id="42" idx="0"/>
            </p:cNvCxnSpPr>
            <p:nvPr/>
          </p:nvCxnSpPr>
          <p:spPr>
            <a:xfrm rot="5400000">
              <a:off x="2716807" y="3064491"/>
              <a:ext cx="755623" cy="889867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189;p23"/>
          <p:cNvSpPr/>
          <p:nvPr/>
        </p:nvSpPr>
        <p:spPr>
          <a:xfrm>
            <a:off x="4014569" y="2669808"/>
            <a:ext cx="1299404" cy="33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육소은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0" name="Google Shape;189;p23"/>
          <p:cNvSpPr/>
          <p:nvPr/>
        </p:nvSpPr>
        <p:spPr>
          <a:xfrm>
            <a:off x="6057261" y="5256382"/>
            <a:ext cx="1469941" cy="58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박종범 박시연</a:t>
            </a:r>
            <a:endParaRPr lang="en-US" altLang="ko-KR" sz="1500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육소은</a:t>
            </a: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전재목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sp>
        <p:nvSpPr>
          <p:cNvPr id="47" name="Google Shape;189;p23"/>
          <p:cNvSpPr/>
          <p:nvPr/>
        </p:nvSpPr>
        <p:spPr>
          <a:xfrm>
            <a:off x="3044217" y="5254855"/>
            <a:ext cx="1469941" cy="58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박종범 박시연</a:t>
            </a:r>
            <a:endParaRPr lang="en-US" altLang="ko-KR" sz="1500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육소은</a:t>
            </a: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전재목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0" name="Google Shape;189;p23"/>
          <p:cNvSpPr/>
          <p:nvPr/>
        </p:nvSpPr>
        <p:spPr>
          <a:xfrm>
            <a:off x="4558624" y="5254855"/>
            <a:ext cx="1469941" cy="58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박종범 박시연</a:t>
            </a:r>
            <a:endParaRPr lang="en-US" altLang="ko-KR" sz="1500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육소은</a:t>
            </a: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전재목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1" name="Google Shape;189;p23"/>
          <p:cNvSpPr/>
          <p:nvPr/>
        </p:nvSpPr>
        <p:spPr>
          <a:xfrm>
            <a:off x="1591481" y="5254855"/>
            <a:ext cx="1469941" cy="58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박종범 박시연</a:t>
            </a:r>
            <a:endParaRPr lang="en-US" altLang="ko-KR" sz="1500" dirty="0" smtClean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육소은</a:t>
            </a:r>
            <a:r>
              <a:rPr lang="ko-KR" altLang="en-US" sz="1500" dirty="0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1500" dirty="0" err="1" smtClean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전재목</a:t>
            </a:r>
            <a:endParaRPr sz="15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추진 일정 및 주요 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78399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820685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1" name="Google Shape;190;p23"/>
          <p:cNvCxnSpPr/>
          <p:nvPr/>
        </p:nvCxnSpPr>
        <p:spPr>
          <a:xfrm>
            <a:off x="2335834" y="1988840"/>
            <a:ext cx="4805284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2" name="Google Shape;191;p23"/>
          <p:cNvSpPr/>
          <p:nvPr/>
        </p:nvSpPr>
        <p:spPr>
          <a:xfrm>
            <a:off x="0" y="1136907"/>
            <a:ext cx="9144000" cy="31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인력별</a:t>
            </a:r>
            <a:r>
              <a:rPr lang="ko-KR" sz="1800" b="1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역할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3" name="Google Shape;213;p23"/>
          <p:cNvGraphicFramePr/>
          <p:nvPr>
            <p:extLst>
              <p:ext uri="{D42A27DB-BD31-4B8C-83A1-F6EECF244321}">
                <p14:modId xmlns:p14="http://schemas.microsoft.com/office/powerpoint/2010/main" val="1086728847"/>
              </p:ext>
            </p:extLst>
          </p:nvPr>
        </p:nvGraphicFramePr>
        <p:xfrm>
          <a:off x="611560" y="1610180"/>
          <a:ext cx="7776864" cy="46154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27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 b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r>
                        <a:rPr lang="ko-KR" sz="15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&amp; </a:t>
                      </a:r>
                      <a:r>
                        <a:rPr lang="ko-KR" sz="1500" b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Responsibilities</a:t>
                      </a:r>
                      <a:endParaRPr sz="15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7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담당자</a:t>
                      </a:r>
                      <a:endParaRPr sz="1500" b="1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u="none" strike="noStrike" cap="none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역할</a:t>
                      </a:r>
                      <a:endParaRPr sz="1500" b="1" u="none" strike="noStrike" cap="none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프로젝트 관리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3662" lvl="0" indent="-37782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u="none" strike="noStrike" cap="none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육소은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전반적인 프로젝트 관리</a:t>
                      </a:r>
                      <a:endParaRPr lang="en-US" altLang="ko-KR" sz="15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고객과의 효율적인 소통</a:t>
                      </a:r>
                      <a:endParaRPr lang="en-US" altLang="ko-KR" sz="15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시작부터 완료까지 모든 책임</a:t>
                      </a:r>
                      <a:endParaRPr sz="15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16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alt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수집</a:t>
                      </a:r>
                      <a:endParaRPr sz="1500" b="1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리스크 관리와 매출 증대를 위한 </a:t>
                      </a:r>
                      <a:endParaRPr lang="en-US" altLang="ko-KR"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수집</a:t>
                      </a:r>
                      <a:endParaRPr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분석/설계</a:t>
                      </a:r>
                      <a:endParaRPr sz="1500" b="1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프로세스 및 </a:t>
                      </a:r>
                      <a:r>
                        <a:rPr lang="en-US" altLang="ko-KR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50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설계</a:t>
                      </a:r>
                      <a:endParaRPr lang="en-US" altLang="ko-KR" sz="1500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 산출물 작성</a:t>
                      </a:r>
                      <a:endParaRPr lang="en-US" altLang="ko-KR" sz="1500" i="0" u="none" strike="noStrike" cap="none" baseline="0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9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RDB</a:t>
                      </a: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설계한</a:t>
                      </a:r>
                      <a:r>
                        <a:rPr lang="en-US" altLang="ko-KR" sz="150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DB</a:t>
                      </a:r>
                      <a:r>
                        <a:rPr lang="ko-KR" altLang="en-US" sz="150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기준으로 개발</a:t>
                      </a:r>
                      <a:endParaRPr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Model</a:t>
                      </a: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분석 및 </a:t>
                      </a:r>
                      <a:endParaRPr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648514"/>
                  </a:ext>
                </a:extLst>
              </a:tr>
              <a:tr h="474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개발</a:t>
                      </a:r>
                      <a:r>
                        <a:rPr lang="en-US" alt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1500" b="1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Story</a:t>
                      </a: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5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개발한 </a:t>
                      </a:r>
                      <a:r>
                        <a:rPr lang="en-US" altLang="ko-KR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Model</a:t>
                      </a: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바탕으로 </a:t>
                      </a:r>
                      <a:r>
                        <a:rPr lang="en-US" altLang="ko-KR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Story </a:t>
                      </a: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</a:t>
                      </a:r>
                      <a:endParaRPr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500" b="1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테스트</a:t>
                      </a:r>
                      <a:endParaRPr sz="1500" b="1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45725" marR="45725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박종범 박시연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육소은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전재목</a:t>
                      </a:r>
                      <a:endParaRPr lang="ko-KR" altLang="en-US" sz="1500" kern="1200" dirty="0" smtClean="0">
                        <a:solidFill>
                          <a:schemeClr val="dk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작성된 프로그램의 정상적인 작동 </a:t>
                      </a:r>
                      <a:r>
                        <a:rPr lang="ko-KR" altLang="en-US" sz="1500" i="0" u="none" strike="noStrike" cap="none" dirty="0" smtClean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여부 </a:t>
                      </a: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수행</a:t>
                      </a:r>
                      <a:endParaRPr lang="en-US" altLang="ko-KR"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93663" marR="0" lvl="0" indent="-37783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ko-KR" altLang="en-US" sz="1500" i="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오류 사항</a:t>
                      </a:r>
                      <a:r>
                        <a:rPr lang="ko-KR" altLang="en-US" sz="1500" i="0" u="none" strike="noStrike" cap="none" baseline="0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기록 및 피드백</a:t>
                      </a:r>
                      <a:endParaRPr sz="1500" i="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1450" marR="91450" marT="36000" marB="36000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</a:t>
            </a:r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추진 일정 및 주요 </a:t>
            </a:r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96704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데이터 내역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541168"/>
              </p:ext>
            </p:extLst>
          </p:nvPr>
        </p:nvGraphicFramePr>
        <p:xfrm>
          <a:off x="6848" y="1412776"/>
          <a:ext cx="9144001" cy="48104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0776">
                  <a:extLst>
                    <a:ext uri="{9D8B030D-6E8A-4147-A177-3AD203B41FA5}">
                      <a16:colId xmlns:a16="http://schemas.microsoft.com/office/drawing/2014/main" val="2377336439"/>
                    </a:ext>
                  </a:extLst>
                </a:gridCol>
                <a:gridCol w="582914">
                  <a:extLst>
                    <a:ext uri="{9D8B030D-6E8A-4147-A177-3AD203B41FA5}">
                      <a16:colId xmlns:a16="http://schemas.microsoft.com/office/drawing/2014/main" val="2888373444"/>
                    </a:ext>
                  </a:extLst>
                </a:gridCol>
                <a:gridCol w="785238">
                  <a:extLst>
                    <a:ext uri="{9D8B030D-6E8A-4147-A177-3AD203B41FA5}">
                      <a16:colId xmlns:a16="http://schemas.microsoft.com/office/drawing/2014/main" val="2471774036"/>
                    </a:ext>
                  </a:extLst>
                </a:gridCol>
                <a:gridCol w="1024705">
                  <a:extLst>
                    <a:ext uri="{9D8B030D-6E8A-4147-A177-3AD203B41FA5}">
                      <a16:colId xmlns:a16="http://schemas.microsoft.com/office/drawing/2014/main" val="4172363166"/>
                    </a:ext>
                  </a:extLst>
                </a:gridCol>
                <a:gridCol w="1070377">
                  <a:extLst>
                    <a:ext uri="{9D8B030D-6E8A-4147-A177-3AD203B41FA5}">
                      <a16:colId xmlns:a16="http://schemas.microsoft.com/office/drawing/2014/main" val="1275997707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8179591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566872285"/>
                    </a:ext>
                  </a:extLst>
                </a:gridCol>
                <a:gridCol w="323527">
                  <a:extLst>
                    <a:ext uri="{9D8B030D-6E8A-4147-A177-3AD203B41FA5}">
                      <a16:colId xmlns:a16="http://schemas.microsoft.com/office/drawing/2014/main" val="3823633070"/>
                    </a:ext>
                  </a:extLst>
                </a:gridCol>
              </a:tblGrid>
              <a:tr h="251975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정의서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9519"/>
                  </a:ext>
                </a:extLst>
              </a:tr>
              <a:tr h="170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데이터 분석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</a:t>
                      </a:r>
                      <a:endParaRPr lang="ko-KR" altLang="en-US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2021-05-25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64048980"/>
                  </a:ext>
                </a:extLst>
              </a:tr>
              <a:tr h="2655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 내용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83907"/>
                  </a:ext>
                </a:extLst>
              </a:tr>
              <a:tr h="43465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데이터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DT_0001</a:t>
                      </a:r>
                      <a:b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DT_0003</a:t>
                      </a:r>
                      <a:b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R0001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세계 백신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접종률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포함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성별에 따른 코로나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확진율과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백신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접종률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63717853"/>
                  </a:ext>
                </a:extLst>
              </a:tr>
              <a:tr h="28977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DT_0007</a:t>
                      </a:r>
                      <a:b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R0004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해외 코로나 전후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외출빈도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이후 사람들의 이동량 파악 및 증감률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093969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6"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해외 코로나 추이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개국 확진환자 수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 증감률 추이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90160282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개국 사망률 증감 추이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8003763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주요국가 노령층 인구와 코로나 사망률 상관관계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028825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나라별 치사율 비교 및 원인분석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882984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인구밀집도와 코로나 확진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사망률 상관관계 분석 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재생산지수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86693396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정부대응엄격성지수와 코로나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수의 상관관계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6751910"/>
                  </a:ext>
                </a:extLst>
              </a:tr>
              <a:tr h="30236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R0016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국내 관광객 추이</a:t>
                      </a:r>
                      <a:b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 전후 인구 이동 분석 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이동통신사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자료 기반 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 전후 인구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4307616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R0017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성별 현황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성별에 따른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확진율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비교분석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7263770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확진자 연령별 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연령에 따른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확진율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비교분석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4195974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시도 발생 현황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코로나 발생 현황 및 예측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시기 및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따른 원인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강사님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2387808"/>
                  </a:ext>
                </a:extLst>
              </a:tr>
              <a:tr h="28347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DT_0043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R1007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날씨와 코로나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와의 상관관계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날씨에 따른 사람들의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이동량과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코로나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확진세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비교분석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2222" marR="2222" marT="2222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581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4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36283"/>
              </p:ext>
            </p:extLst>
          </p:nvPr>
        </p:nvGraphicFramePr>
        <p:xfrm>
          <a:off x="-1" y="1628800"/>
          <a:ext cx="9144001" cy="42950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15616">
                  <a:extLst>
                    <a:ext uri="{9D8B030D-6E8A-4147-A177-3AD203B41FA5}">
                      <a16:colId xmlns:a16="http://schemas.microsoft.com/office/drawing/2014/main" val="152297204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6174599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374064680"/>
                    </a:ext>
                  </a:extLst>
                </a:gridCol>
                <a:gridCol w="2105420">
                  <a:extLst>
                    <a:ext uri="{9D8B030D-6E8A-4147-A177-3AD203B41FA5}">
                      <a16:colId xmlns:a16="http://schemas.microsoft.com/office/drawing/2014/main" val="4245592789"/>
                    </a:ext>
                  </a:extLst>
                </a:gridCol>
                <a:gridCol w="3655220">
                  <a:extLst>
                    <a:ext uri="{9D8B030D-6E8A-4147-A177-3AD203B41FA5}">
                      <a16:colId xmlns:a16="http://schemas.microsoft.com/office/drawing/2014/main" val="96985142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387236192"/>
                    </a:ext>
                  </a:extLst>
                </a:gridCol>
                <a:gridCol w="323529">
                  <a:extLst>
                    <a:ext uri="{9D8B030D-6E8A-4147-A177-3AD203B41FA5}">
                      <a16:colId xmlns:a16="http://schemas.microsoft.com/office/drawing/2014/main" val="263326082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서브시스템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</a:t>
                      </a:r>
                      <a:r>
                        <a:rPr lang="en-GB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 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처리 내용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수용 여부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329375"/>
                  </a:ext>
                </a:extLst>
              </a:tr>
              <a:tr h="3239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관광객 데이터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R0026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방한 외래관광객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전후 방한 외래 관광객 수 변화 비교와</a:t>
                      </a:r>
                      <a:b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나이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직업에 따른 분석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 사무소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입국통계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기준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92301478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R0028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연도별 관광수지의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흑적자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여부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3849826818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DT_0013</a:t>
                      </a:r>
                      <a:b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내외국민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출입국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연간 총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출입국자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중 내국인과 외국인 비율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772919354"/>
                  </a:ext>
                </a:extLst>
              </a:tr>
              <a:tr h="33992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DT_0020</a:t>
                      </a:r>
                      <a:b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숙박시설 서비스 관련 종사자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년과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 숙박업 종사자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증감율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추이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748523979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R0034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숙박업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영업상태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소재지 등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연도별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폐업률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분석을 통해 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인한 업계의 심각성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1769514882"/>
                  </a:ext>
                </a:extLst>
              </a:tr>
              <a:tr h="33992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시기별 매출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피어그룹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개사의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개년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객실부문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매출분석을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통해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코로나사태로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인한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매출감소폭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4116173806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R0036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시기별 객실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점유율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호텔신라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파라다이스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지역별 매출 분석을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통해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코로나사태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장기화에 따른 불감증 정도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2976998502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DT_0023</a:t>
                      </a:r>
                      <a:b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R2003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관광수지와 호텔매출의 상관관계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전후 관광수지 지표와 호텔업계의 상관관계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46666806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R2004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일수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 인원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전후 숙박 타입 변화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2067260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R2005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 사업부 매출 변화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 전후 사업부별 매출비중 변화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extLst>
                  <a:ext uri="{0D108BD9-81ED-4DB2-BD59-A6C34878D82A}">
                    <a16:rowId xmlns:a16="http://schemas.microsoft.com/office/drawing/2014/main" val="248762150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DT_0008</a:t>
                      </a:r>
                      <a:b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R2008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정부 정책이 호텔업에 미치는 영향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거리두기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단계별 호텔 이용객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수와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감염자간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상관관계 </a:t>
                      </a:r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9365476"/>
                  </a:ext>
                </a:extLst>
              </a:tr>
              <a:tr h="33992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DT_0032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R2010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한국에서 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19 3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차 대유행에 따른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호텔업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매출 추이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 내 월별 신용카드 내역서를 이용한 매출 추이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641" marR="4641" marT="4641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627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데이터 내역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79512" y="913401"/>
            <a:ext cx="38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내역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47" b="60265" l="5044" r="68202">
                        <a14:foregroundMark x1="32237" y1="48124" x2="31140" y2="52980"/>
                        <a14:foregroundMark x1="42325" y1="47461" x2="42544" y2="50110"/>
                        <a14:foregroundMark x1="50000" y1="44592" x2="54167" y2="44592"/>
                        <a14:foregroundMark x1="62061" y1="44592" x2="63158" y2="49448"/>
                        <a14:foregroundMark x1="25219" y1="42605" x2="24781" y2="42605"/>
                        <a14:foregroundMark x1="26754" y1="41060" x2="26754" y2="40839"/>
                        <a14:foregroundMark x1="26754" y1="40839" x2="26754" y2="41280"/>
                        <a14:foregroundMark x1="26535" y1="41060" x2="27193" y2="40618"/>
                        <a14:foregroundMark x1="27193" y1="40618" x2="26974" y2="40397"/>
                        <a14:foregroundMark x1="23026" y1="37528" x2="23026" y2="37748"/>
                        <a14:foregroundMark x1="23026" y1="37969" x2="23026" y2="38411"/>
                        <a14:foregroundMark x1="17763" y1="36865" x2="17982" y2="37528"/>
                        <a14:foregroundMark x1="13596" y1="38190" x2="13596" y2="39073"/>
                        <a14:foregroundMark x1="10526" y1="41501" x2="10526" y2="41943"/>
                        <a14:foregroundMark x1="8991" y1="45916" x2="8991" y2="46578"/>
                        <a14:foregroundMark x1="9868" y1="50773" x2="9649" y2="51435"/>
                        <a14:foregroundMark x1="12500" y1="54305" x2="12500" y2="54967"/>
                        <a14:foregroundMark x1="17105" y1="56291" x2="16886" y2="56954"/>
                        <a14:foregroundMark x1="21711" y1="56071" x2="21711" y2="56733"/>
                        <a14:foregroundMark x1="25877" y1="53863" x2="25877" y2="54525"/>
                        <a14:foregroundMark x1="23904" y1="52097" x2="24342" y2="52318"/>
                        <a14:foregroundMark x1="21053" y1="53863" x2="21491" y2="54084"/>
                        <a14:foregroundMark x1="17544" y1="54084" x2="17982" y2="53863"/>
                        <a14:foregroundMark x1="14693" y1="52539" x2="14693" y2="52980"/>
                        <a14:foregroundMark x1="12281" y1="49890" x2="12281" y2="50331"/>
                        <a14:foregroundMark x1="11842" y1="46137" x2="11842" y2="46578"/>
                        <a14:foregroundMark x1="12719" y1="43267" x2="12719" y2="43709"/>
                        <a14:foregroundMark x1="15351" y1="40397" x2="15351" y2="41060"/>
                        <a14:foregroundMark x1="18640" y1="39514" x2="18640" y2="39956"/>
                        <a14:foregroundMark x1="22149" y1="40397" x2="22149" y2="410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8896"/>
          <a:stretch/>
        </p:blipFill>
        <p:spPr>
          <a:xfrm>
            <a:off x="7668344" y="6321892"/>
            <a:ext cx="2051720" cy="55187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10154"/>
              </p:ext>
            </p:extLst>
          </p:nvPr>
        </p:nvGraphicFramePr>
        <p:xfrm>
          <a:off x="0" y="1464693"/>
          <a:ext cx="9144000" cy="47356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3568">
                  <a:extLst>
                    <a:ext uri="{9D8B030D-6E8A-4147-A177-3AD203B41FA5}">
                      <a16:colId xmlns:a16="http://schemas.microsoft.com/office/drawing/2014/main" val="252760403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95653463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21910114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7022664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5627298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68431441"/>
                    </a:ext>
                  </a:extLst>
                </a:gridCol>
                <a:gridCol w="1691680">
                  <a:extLst>
                    <a:ext uri="{9D8B030D-6E8A-4147-A177-3AD203B41FA5}">
                      <a16:colId xmlns:a16="http://schemas.microsoft.com/office/drawing/2014/main" val="3913553672"/>
                    </a:ext>
                  </a:extLst>
                </a:gridCol>
              </a:tblGrid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데이터명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데이터소스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데이터유형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  <a:endParaRPr lang="ko-KR" altLang="en-US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접속경로</a:t>
                      </a:r>
                      <a:r>
                        <a:rPr lang="en-US" altLang="ko-KR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GB" sz="1200" b="1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URL)</a:t>
                      </a:r>
                      <a:endParaRPr lang="en-GB" sz="1200" b="1" i="0" u="none" strike="noStrike" dirty="0">
                        <a:solidFill>
                          <a:srgbClr val="FA7D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93868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owid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r>
                        <a:rPr lang="en-GB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</a:t>
                      </a:r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-data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Our World in Data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https://bit.ly/3zsNGgH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3860024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applemobilitytrends-2021-05-19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Apple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altLang="ko-KR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https://bit.ly/3eMuaE9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778019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covid global confirmed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Johns Hopkins </a:t>
                      </a:r>
                      <a:r>
                        <a:rPr 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Univ.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https://bit.ly/3rt2QQu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7639833"/>
                  </a:ext>
                </a:extLst>
              </a:tr>
              <a:tr h="3265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DT_0009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한국언론진흥재단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이후국민의일상변화조사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이후 일상 활동 변화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공공데이터활용지원센터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https://bit.ly/2UCUKbZ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4294019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발생 전후 인구 이동현황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(67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게시용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sdc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 데이터 센터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https://bit.ly/3kLhSzU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380868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따른 산업별 영향 분석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삼정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KPMG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경제연구원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참고자료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https://bit.ly/3rwPLFJ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6892920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법무부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내외국인 출입국자현황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_20200630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공공데이터활용지원센터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출입국기록</a:t>
                      </a:r>
                      <a:endParaRPr lang="en-US" altLang="ko-KR" sz="1100" u="none" strike="noStrike" dirty="0" smtClean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EXCEL</a:t>
                      </a: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https://bit.ly/3eJRxhH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2261449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순위별 입국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_2016~2020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관광 지식정보 시스템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https://bit.ly/3xY6Lad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1979697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최근 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 전년 대비 인구 이동량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증감률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sdc</a:t>
                      </a:r>
                      <a:r>
                        <a:rPr lang="en-US" altLang="ko-KR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 데이터 센터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코로나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https://bit.ly/2V5hwJi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137983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외래객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_19~21.03(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국가통계포털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https://bit.ly/36Rr915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0423150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 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2016-2020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한국관광 </a:t>
                      </a:r>
                      <a:r>
                        <a:rPr lang="ko-KR" altLang="en-US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해외여행객 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https://bit.ly/3znmWhM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8113628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방한 외래관광객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_20210520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b"/>
                </a:tc>
                <a:extLst>
                  <a:ext uri="{0D108BD9-81ED-4DB2-BD59-A6C34878D82A}">
                    <a16:rowId xmlns:a16="http://schemas.microsoft.com/office/drawing/2014/main" val="2924752816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외래객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국적별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_19~21.03(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 </a:t>
                      </a:r>
                      <a:r>
                        <a:rPr lang="ko-KR" altLang="en-US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국가통계포털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1100" u="none" strike="noStrike" dirty="0" err="1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입국목적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https://bit.ly/3eHIf5W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097928"/>
                  </a:ext>
                </a:extLst>
              </a:tr>
              <a:tr h="31404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DT_0019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100" u="none" strike="noStrike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목적별</a:t>
                      </a:r>
                      <a:r>
                        <a:rPr lang="ko-KR" altLang="en-US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국적별 입국 </a:t>
                      </a:r>
                      <a:r>
                        <a:rPr lang="en-US" altLang="ko-KR" sz="1100" u="none" strike="noStrike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2016~2020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https://bit.ly/3iCAYFx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99" marR="3699" marT="3699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1513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9512" y="115888"/>
            <a:ext cx="799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 및 데이터 내역</a:t>
            </a:r>
            <a:endParaRPr lang="ko-KR" altLang="en-US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5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4260</Words>
  <Application>Microsoft Office PowerPoint</Application>
  <PresentationFormat>화면 슬라이드 쇼(4:3)</PresentationFormat>
  <Paragraphs>2104</Paragraphs>
  <Slides>45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나눔스퀘어 ExtraBold</vt:lpstr>
      <vt:lpstr>굴림</vt:lpstr>
      <vt:lpstr>나눔스퀘어 Bold</vt:lpstr>
      <vt:lpstr>맑은 고딕</vt:lpstr>
      <vt:lpstr>Times New Roman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김현정</dc:creator>
  <cp:lastModifiedBy>JUNJAEMOK</cp:lastModifiedBy>
  <cp:revision>131</cp:revision>
  <dcterms:created xsi:type="dcterms:W3CDTF">2015-03-01T09:01:58Z</dcterms:created>
  <dcterms:modified xsi:type="dcterms:W3CDTF">2021-07-23T04:38:45Z</dcterms:modified>
</cp:coreProperties>
</file>